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57" r:id="rId6"/>
    <p:sldId id="268" r:id="rId7"/>
    <p:sldId id="269" r:id="rId8"/>
    <p:sldId id="270" r:id="rId9"/>
    <p:sldId id="279" r:id="rId10"/>
    <p:sldId id="277" r:id="rId11"/>
    <p:sldId id="274" r:id="rId12"/>
    <p:sldId id="278" r:id="rId13"/>
    <p:sldId id="256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F3BBF-7041-4A2B-90BA-4428F3BC2DF6}" v="444" dt="2023-01-30T19:06:37.287"/>
    <p1510:client id="{2458095E-B87A-4F57-9308-D6F9184D7800}" v="10" dt="2023-01-30T19:53:10.215"/>
    <p1510:client id="{533C0593-5A61-C7EF-B8CE-93360CE6E1CE}" v="16" dt="2023-01-30T03:36:40.193"/>
    <p1510:client id="{55E1BF5D-2FAC-4AF3-A858-8EBE9C99DCED}" v="41" dt="2023-01-30T07:48:30.339"/>
    <p1510:client id="{7CE429B0-6A1B-40B6-DA25-5EAF4D9F010C}" v="5" dt="2023-01-30T06:09:09.128"/>
    <p1510:client id="{AAD688F6-C403-270C-DA13-8FE594ACAEC1}" v="6" dt="2023-01-30T17:16:32.514"/>
    <p1510:client id="{FDDA5E2B-2946-4FF4-8321-5893B797D36C}" v="79" dt="2023-01-30T03:40:48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1:29:26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1/30/2023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3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18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563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/>
              <a:t>Website </a:t>
            </a:r>
            <a:r>
              <a:rPr lang="en-US" noProof="0" err="1"/>
              <a:t>url</a:t>
            </a:r>
            <a:r>
              <a:rPr lang="en-US" noProof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Website </a:t>
            </a:r>
            <a:r>
              <a:rPr lang="en-US" noProof="0" err="1"/>
              <a:t>url</a:t>
            </a:r>
            <a:r>
              <a:rPr lang="en-US" noProof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1/30/2023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geekphone.com/30-off-dji-tello-mini-drone-hd-5mp-wifi-fpv-for-just-99-99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ronedj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7D885876-870D-9954-5DB2-14A8786FB85D}"/>
              </a:ext>
            </a:extLst>
          </p:cNvPr>
          <p:cNvSpPr/>
          <p:nvPr/>
        </p:nvSpPr>
        <p:spPr>
          <a:xfrm>
            <a:off x="4753626" y="2078716"/>
            <a:ext cx="2684747" cy="2700567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9C0781-2D14-6C4F-2E09-9C5AEB44D70D}"/>
              </a:ext>
            </a:extLst>
          </p:cNvPr>
          <p:cNvSpPr/>
          <p:nvPr/>
        </p:nvSpPr>
        <p:spPr>
          <a:xfrm>
            <a:off x="208230" y="235390"/>
            <a:ext cx="4816443" cy="27794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3B246-B2FD-46A6-D84C-74C900220B44}"/>
              </a:ext>
            </a:extLst>
          </p:cNvPr>
          <p:cNvSpPr/>
          <p:nvPr/>
        </p:nvSpPr>
        <p:spPr>
          <a:xfrm>
            <a:off x="7167327" y="235390"/>
            <a:ext cx="4816443" cy="27794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03E568-A74F-D6E5-5404-614BE2BAB2D5}"/>
              </a:ext>
            </a:extLst>
          </p:cNvPr>
          <p:cNvSpPr/>
          <p:nvPr/>
        </p:nvSpPr>
        <p:spPr>
          <a:xfrm>
            <a:off x="208230" y="3843197"/>
            <a:ext cx="4816443" cy="27794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12F08A-D110-403C-3E09-309F8B6C3E58}"/>
              </a:ext>
            </a:extLst>
          </p:cNvPr>
          <p:cNvSpPr/>
          <p:nvPr/>
        </p:nvSpPr>
        <p:spPr>
          <a:xfrm>
            <a:off x="7155245" y="3843946"/>
            <a:ext cx="4816443" cy="27794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6AEB59-6820-A8B4-C4F4-483A27DAEF5C}"/>
                  </a:ext>
                </a:extLst>
              </p14:cNvPr>
              <p14:cNvContentPartPr/>
              <p14:nvPr/>
            </p14:nvContentPartPr>
            <p14:xfrm>
              <a:off x="-588707" y="597304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6AEB59-6820-A8B4-C4F4-483A27DAEF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7707" y="58830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1991BFD-BEA6-0B6B-C67E-9ED481771D7A}"/>
              </a:ext>
            </a:extLst>
          </p:cNvPr>
          <p:cNvSpPr txBox="1"/>
          <p:nvPr/>
        </p:nvSpPr>
        <p:spPr>
          <a:xfrm>
            <a:off x="5312875" y="2919867"/>
            <a:ext cx="1566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Ascension Quad Chart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4A1556-492C-D571-439C-E8FEE8B89896}"/>
              </a:ext>
            </a:extLst>
          </p:cNvPr>
          <p:cNvSpPr txBox="1"/>
          <p:nvPr/>
        </p:nvSpPr>
        <p:spPr>
          <a:xfrm>
            <a:off x="937033" y="344032"/>
            <a:ext cx="33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Sketch</a:t>
            </a:r>
          </a:p>
        </p:txBody>
      </p:sp>
      <p:pic>
        <p:nvPicPr>
          <p:cNvPr id="1026" name="Picture 2" descr="(30% OFF) DJI Tello Mini Drone: HD 5MP WiFi FPV, For Just $99.99 - IGeeKphone China Phone ...">
            <a:extLst>
              <a:ext uri="{FF2B5EF4-FFF2-40B4-BE49-F238E27FC236}">
                <a16:creationId xmlns:a16="http://schemas.microsoft.com/office/drawing/2014/main" id="{2F8A4A36-9066-3020-E21B-222FDD460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t="19701" r="2217" b="14141"/>
          <a:stretch/>
        </p:blipFill>
        <p:spPr bwMode="auto">
          <a:xfrm>
            <a:off x="1873318" y="844363"/>
            <a:ext cx="1236233" cy="56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1DC0E1-B5DA-3036-98A7-3ADB967C7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22706" r="7991" b="16172"/>
          <a:stretch/>
        </p:blipFill>
        <p:spPr bwMode="auto">
          <a:xfrm>
            <a:off x="2990499" y="1747820"/>
            <a:ext cx="1117069" cy="106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4D5E81-B29F-74DF-63D4-16DB677DFE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77" y="1747820"/>
            <a:ext cx="1417176" cy="10628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7850BF-F65C-1DCD-D393-C5553A7DDEED}"/>
              </a:ext>
            </a:extLst>
          </p:cNvPr>
          <p:cNvSpPr txBox="1"/>
          <p:nvPr/>
        </p:nvSpPr>
        <p:spPr>
          <a:xfrm>
            <a:off x="7896132" y="390198"/>
            <a:ext cx="3358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Description, Opportunity, Objectives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2CCCD-6E0C-8B8E-5913-35863BA759D0}"/>
              </a:ext>
            </a:extLst>
          </p:cNvPr>
          <p:cNvSpPr txBox="1"/>
          <p:nvPr/>
        </p:nvSpPr>
        <p:spPr>
          <a:xfrm>
            <a:off x="7288040" y="1127560"/>
            <a:ext cx="4535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Drone and Ground Robot Communicate to Autonomously Navigate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Drones Delivering Packages From Trucks, Drones Monitoring Conditions for 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Drone and </a:t>
            </a:r>
            <a:r>
              <a:rPr lang="en-US" err="1">
                <a:solidFill>
                  <a:schemeClr val="bg1"/>
                </a:solidFill>
              </a:rPr>
              <a:t>Groundbot</a:t>
            </a:r>
            <a:r>
              <a:rPr lang="en-US">
                <a:solidFill>
                  <a:schemeClr val="bg1"/>
                </a:solidFill>
              </a:rPr>
              <a:t> Read QR Codes On Boxes to Determine which Box to go to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44EA2-20AB-0B91-CEE7-33C32F60B97D}"/>
              </a:ext>
            </a:extLst>
          </p:cNvPr>
          <p:cNvSpPr txBox="1"/>
          <p:nvPr/>
        </p:nvSpPr>
        <p:spPr>
          <a:xfrm>
            <a:off x="812016" y="4049260"/>
            <a:ext cx="33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Technical Approach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F0423A-BE54-48F1-BB13-2C07FE96AB58}"/>
              </a:ext>
            </a:extLst>
          </p:cNvPr>
          <p:cNvSpPr txBox="1"/>
          <p:nvPr/>
        </p:nvSpPr>
        <p:spPr>
          <a:xfrm>
            <a:off x="253373" y="4355740"/>
            <a:ext cx="4680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Tello Drone Training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Homemade Drone: STM32F722RET6 FC, SX1280 Transmitter/Receiver, Custom-Made Body, </a:t>
            </a:r>
            <a:r>
              <a:rPr lang="en-US" err="1">
                <a:solidFill>
                  <a:schemeClr val="bg1"/>
                </a:solidFill>
              </a:rPr>
              <a:t>RunCam</a:t>
            </a:r>
            <a:r>
              <a:rPr lang="en-US">
                <a:solidFill>
                  <a:schemeClr val="bg1"/>
                </a:solidFill>
              </a:rPr>
              <a:t> Phoenix Camera, PX4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Groundbot</a:t>
            </a:r>
            <a:r>
              <a:rPr lang="en-US">
                <a:solidFill>
                  <a:schemeClr val="bg1"/>
                </a:solidFill>
              </a:rPr>
              <a:t>: PL1 Rover Body, Homemade H-bridge/Buck Converter, Jetson Nano, Python Ground Control Software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97AD34-EF7E-633E-1BE6-4F7168C4ED4E}"/>
              </a:ext>
            </a:extLst>
          </p:cNvPr>
          <p:cNvSpPr txBox="1"/>
          <p:nvPr/>
        </p:nvSpPr>
        <p:spPr>
          <a:xfrm>
            <a:off x="7876515" y="3991234"/>
            <a:ext cx="33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Summary Budget and Gantt Chart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00148D6-7529-6451-F7F5-8DEBE79432DB}"/>
              </a:ext>
            </a:extLst>
          </p:cNvPr>
          <p:cNvSpPr/>
          <p:nvPr/>
        </p:nvSpPr>
        <p:spPr>
          <a:xfrm rot="16200000">
            <a:off x="6197292" y="3724128"/>
            <a:ext cx="966090" cy="954343"/>
          </a:xfrm>
          <a:prstGeom prst="rt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40414-0F00-4794-C1CD-6DECC068BF7A}"/>
              </a:ext>
            </a:extLst>
          </p:cNvPr>
          <p:cNvSpPr txBox="1"/>
          <p:nvPr/>
        </p:nvSpPr>
        <p:spPr>
          <a:xfrm>
            <a:off x="7572963" y="4449703"/>
            <a:ext cx="21331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Estimate: 31,688.83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Running: 2,936.77</a:t>
            </a:r>
          </a:p>
        </p:txBody>
      </p:sp>
      <p:pic>
        <p:nvPicPr>
          <p:cNvPr id="3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E3DD9EF-79B1-FC34-C18D-6502F172D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1446" y="5439094"/>
            <a:ext cx="3747654" cy="9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D7CE-0756-4C36-B665-7BEB473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C1DA1-C68A-0C90-B18F-1D591807B246}"/>
              </a:ext>
            </a:extLst>
          </p:cNvPr>
          <p:cNvSpPr txBox="1"/>
          <p:nvPr/>
        </p:nvSpPr>
        <p:spPr>
          <a:xfrm>
            <a:off x="633743" y="1611517"/>
            <a:ext cx="8872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Tello Picture: </a:t>
            </a:r>
            <a:r>
              <a:rPr lang="en-US">
                <a:hlinkClick r:id="rId3"/>
              </a:rPr>
              <a:t>https://www.igeekphone.com/30-off-dji-tello-mini-drone-hd-5mp-wifi-fpv-for-just-99-99/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Octodrone</a:t>
            </a:r>
            <a:r>
              <a:rPr lang="en-US"/>
              <a:t> picture: </a:t>
            </a:r>
            <a:r>
              <a:rPr lang="en-US" b="0" i="0" u="none" strike="noStrike">
                <a:solidFill>
                  <a:srgbClr val="E5E5E5"/>
                </a:solidFill>
                <a:effectLst/>
                <a:latin typeface="Manrope"/>
                <a:hlinkClick r:id="rId4"/>
              </a:rPr>
              <a:t>dronedj.com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564172-26EC-5C72-5796-2C73FF0B1143}"/>
              </a:ext>
            </a:extLst>
          </p:cNvPr>
          <p:cNvSpPr/>
          <p:nvPr/>
        </p:nvSpPr>
        <p:spPr>
          <a:xfrm>
            <a:off x="314036" y="6105236"/>
            <a:ext cx="1745673" cy="67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http://www.contoso.com/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198D639-2511-BC63-AEC5-4BA02FBE4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750" y="240145"/>
            <a:ext cx="1873760" cy="391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/>
              <a:t>Thank you?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2AC565-6506-E5ED-2742-4F1699EAA23F}"/>
              </a:ext>
            </a:extLst>
          </p:cNvPr>
          <p:cNvSpPr/>
          <p:nvPr/>
        </p:nvSpPr>
        <p:spPr>
          <a:xfrm>
            <a:off x="6286500" y="4343400"/>
            <a:ext cx="4320886" cy="1402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Ascension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15454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Steve Gillet – Software Engineer</a:t>
            </a:r>
          </a:p>
          <a:p>
            <a:r>
              <a:rPr lang="en-US"/>
              <a:t>Rishikesh – Hardware Engineer</a:t>
            </a:r>
            <a:endParaRPr lang="en-US">
              <a:cs typeface="Calibri"/>
            </a:endParaRPr>
          </a:p>
          <a:p>
            <a:r>
              <a:rPr lang="en-US"/>
              <a:t>Isaac Mondragon</a:t>
            </a:r>
            <a:r>
              <a:rPr lang="en-US">
                <a:ea typeface="+mn-lt"/>
                <a:cs typeface="+mn-lt"/>
              </a:rPr>
              <a:t> –</a:t>
            </a:r>
            <a:r>
              <a:rPr lang="en-US"/>
              <a:t> integration engineer</a:t>
            </a:r>
            <a:endParaRPr lang="en-US">
              <a:cs typeface="Calibri"/>
            </a:endParaRPr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2" descr="(30% OFF) DJI Tello Mini Drone: HD 5MP WiFi FPV, For Just $99.99 - IGeeKphone China Phone ...">
            <a:extLst>
              <a:ext uri="{FF2B5EF4-FFF2-40B4-BE49-F238E27FC236}">
                <a16:creationId xmlns:a16="http://schemas.microsoft.com/office/drawing/2014/main" id="{35178046-799F-BB0A-59C0-6D05929B9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t="19701" r="2217" b="14141"/>
          <a:stretch/>
        </p:blipFill>
        <p:spPr bwMode="auto">
          <a:xfrm>
            <a:off x="2981587" y="2946400"/>
            <a:ext cx="764110" cy="35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D8CDAD-016C-95F6-ACBC-811EFE760F1C}"/>
              </a:ext>
            </a:extLst>
          </p:cNvPr>
          <p:cNvCxnSpPr/>
          <p:nvPr/>
        </p:nvCxnSpPr>
        <p:spPr>
          <a:xfrm flipV="1">
            <a:off x="3363642" y="3429000"/>
            <a:ext cx="0" cy="330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B455F6-ABA1-B580-B3BF-4FF8A0E8C828}"/>
              </a:ext>
            </a:extLst>
          </p:cNvPr>
          <p:cNvCxnSpPr>
            <a:cxnSpLocks/>
          </p:cNvCxnSpPr>
          <p:nvPr/>
        </p:nvCxnSpPr>
        <p:spPr>
          <a:xfrm flipH="1" flipV="1">
            <a:off x="3542065" y="3429000"/>
            <a:ext cx="229655" cy="482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1DE88A-8C0D-E47F-10D7-B363336BEE86}"/>
              </a:ext>
            </a:extLst>
          </p:cNvPr>
          <p:cNvCxnSpPr>
            <a:cxnSpLocks/>
          </p:cNvCxnSpPr>
          <p:nvPr/>
        </p:nvCxnSpPr>
        <p:spPr>
          <a:xfrm flipV="1">
            <a:off x="2981587" y="3429000"/>
            <a:ext cx="182762" cy="482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2A6D32-2D10-69C7-540A-078673A0245C}"/>
              </a:ext>
            </a:extLst>
          </p:cNvPr>
          <p:cNvSpPr txBox="1"/>
          <p:nvPr/>
        </p:nvSpPr>
        <p:spPr>
          <a:xfrm>
            <a:off x="3453828" y="2546290"/>
            <a:ext cx="58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pew pew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1B491-1D92-97D2-8459-C6C5AB269139}"/>
              </a:ext>
            </a:extLst>
          </p:cNvPr>
          <p:cNvSpPr txBox="1"/>
          <p:nvPr/>
        </p:nvSpPr>
        <p:spPr>
          <a:xfrm>
            <a:off x="5590046" y="1336429"/>
            <a:ext cx="852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Drone Starts On </a:t>
            </a:r>
            <a:r>
              <a:rPr lang="en-US" err="1"/>
              <a:t>Groundbot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Drone Takes Off and Hovers First Box and </a:t>
            </a:r>
            <a:r>
              <a:rPr lang="en-US" err="1"/>
              <a:t>Groundbot</a:t>
            </a:r>
            <a:r>
              <a:rPr lang="en-US"/>
              <a:t> Enters First Box</a:t>
            </a:r>
            <a:endParaRPr lang="en-US"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Reads QR Code Inside Box and Drone Goes to Find That Box</a:t>
            </a:r>
            <a:endParaRPr lang="en-US"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err="1"/>
              <a:t>Groundbot</a:t>
            </a:r>
            <a:r>
              <a:rPr lang="en-US"/>
              <a:t> Enters That Box and Process Repeats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5F502-F1C6-4269-3521-BE82AF75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57" y="2896563"/>
            <a:ext cx="8383285" cy="3559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3B031-CEDF-4742-873B-044BC69A7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07" t="3857" r="14767" b="2240"/>
          <a:stretch/>
        </p:blipFill>
        <p:spPr>
          <a:xfrm flipH="1">
            <a:off x="3366515" y="4525820"/>
            <a:ext cx="974574" cy="948992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5A946FC-8064-7534-D49B-79DE31F03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22706" r="7991" b="16172"/>
          <a:stretch/>
        </p:blipFill>
        <p:spPr bwMode="auto">
          <a:xfrm flipH="1">
            <a:off x="2364508" y="4639710"/>
            <a:ext cx="873475" cy="83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(30% OFF) DJI Tello Mini Drone: HD 5MP WiFi FPV, For Just $99.99 - IGeeKphone China Phone ...">
            <a:extLst>
              <a:ext uri="{FF2B5EF4-FFF2-40B4-BE49-F238E27FC236}">
                <a16:creationId xmlns:a16="http://schemas.microsoft.com/office/drawing/2014/main" id="{5FEEC9A9-7AD0-8CC3-6DB5-5372FA1AB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t="19701" r="2217" b="14141"/>
          <a:stretch/>
        </p:blipFill>
        <p:spPr bwMode="auto">
          <a:xfrm flipH="1">
            <a:off x="2438370" y="4307199"/>
            <a:ext cx="725750" cy="3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E50842-2121-82E7-9132-BF62E761B5C0}"/>
              </a:ext>
            </a:extLst>
          </p:cNvPr>
          <p:cNvSpPr/>
          <p:nvPr/>
        </p:nvSpPr>
        <p:spPr>
          <a:xfrm>
            <a:off x="378691" y="5948218"/>
            <a:ext cx="1302327" cy="8035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</a:t>
            </a:r>
            <a:r>
              <a:rPr lang="en-US" err="1"/>
              <a:t>FlowChart</a:t>
            </a:r>
            <a:endParaRPr lang="en-US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86256" y="0"/>
            <a:ext cx="4405746" cy="40376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6B393-7A9E-3379-1742-942F62303BCC}"/>
              </a:ext>
            </a:extLst>
          </p:cNvPr>
          <p:cNvSpPr/>
          <p:nvPr/>
        </p:nvSpPr>
        <p:spPr>
          <a:xfrm>
            <a:off x="378691" y="6012873"/>
            <a:ext cx="1209964" cy="748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9B74-19F1-67BE-6836-B30422AF0B9A}"/>
              </a:ext>
            </a:extLst>
          </p:cNvPr>
          <p:cNvSpPr/>
          <p:nvPr/>
        </p:nvSpPr>
        <p:spPr>
          <a:xfrm>
            <a:off x="380920" y="4437022"/>
            <a:ext cx="1960954" cy="1466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 Search Pattern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14AB1-D960-B0B7-6F2C-4112A92993AB}"/>
              </a:ext>
            </a:extLst>
          </p:cNvPr>
          <p:cNvSpPr/>
          <p:nvPr/>
        </p:nvSpPr>
        <p:spPr>
          <a:xfrm>
            <a:off x="2716116" y="4437022"/>
            <a:ext cx="1960956" cy="1466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Groundbot</a:t>
            </a:r>
            <a:r>
              <a:rPr lang="en-US"/>
              <a:t> Stores Next QR Code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339DC-7748-FED0-54F3-B34DBCDDAB8C}"/>
              </a:ext>
            </a:extLst>
          </p:cNvPr>
          <p:cNvSpPr/>
          <p:nvPr/>
        </p:nvSpPr>
        <p:spPr>
          <a:xfrm>
            <a:off x="5009929" y="4437022"/>
            <a:ext cx="1960956" cy="1466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Drone Finds Next QR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C535F-C9C5-CC67-F934-033A85C86260}"/>
              </a:ext>
            </a:extLst>
          </p:cNvPr>
          <p:cNvSpPr/>
          <p:nvPr/>
        </p:nvSpPr>
        <p:spPr>
          <a:xfrm>
            <a:off x="7303742" y="4439857"/>
            <a:ext cx="2120041" cy="1466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Drone Stops and </a:t>
            </a:r>
            <a:r>
              <a:rPr lang="en-US" err="1"/>
              <a:t>Groundbot</a:t>
            </a:r>
            <a:r>
              <a:rPr lang="en-US"/>
              <a:t> Goes to Drone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39D74E-BE9F-6BE1-BB7F-76E8A62FC4A9}"/>
              </a:ext>
            </a:extLst>
          </p:cNvPr>
          <p:cNvSpPr/>
          <p:nvPr/>
        </p:nvSpPr>
        <p:spPr>
          <a:xfrm>
            <a:off x="9756640" y="4442691"/>
            <a:ext cx="2120041" cy="146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Groundbot</a:t>
            </a:r>
            <a:r>
              <a:rPr lang="en-US"/>
              <a:t> Sees Box and Goes Inside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FA05E09-776A-A9F5-9148-E42E777F7753}"/>
              </a:ext>
            </a:extLst>
          </p:cNvPr>
          <p:cNvCxnSpPr>
            <a:cxnSpLocks/>
            <a:stCxn id="13" idx="2"/>
            <a:endCxn id="9" idx="1"/>
          </p:cNvCxnSpPr>
          <p:nvPr/>
        </p:nvCxnSpPr>
        <p:spPr>
          <a:xfrm rot="5400000" flipH="1">
            <a:off x="5232264" y="318733"/>
            <a:ext cx="733054" cy="10435741"/>
          </a:xfrm>
          <a:prstGeom prst="bentConnector4">
            <a:avLst>
              <a:gd name="adj1" fmla="val -31185"/>
              <a:gd name="adj2" fmla="val 1021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7948B8-141B-4432-6F4E-967CB3C7EA2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341874" y="5170076"/>
            <a:ext cx="374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C857D7-5E51-CD72-7BB8-AEE6C33A415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677072" y="5170076"/>
            <a:ext cx="332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004EE9-A700-B102-015D-D93A83719C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970885" y="5170076"/>
            <a:ext cx="332857" cy="2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FC17CE-3080-1E06-080A-40B6A72D12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9423783" y="5172911"/>
            <a:ext cx="332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68F2DC3B-0876-C698-E5D3-4C41DE968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07" t="3857" r="14767" b="2240"/>
          <a:stretch/>
        </p:blipFill>
        <p:spPr>
          <a:xfrm flipH="1">
            <a:off x="4965862" y="1868728"/>
            <a:ext cx="974574" cy="948992"/>
          </a:xfrm>
          <a:prstGeom prst="rect">
            <a:avLst/>
          </a:prstGeom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id="{BB4D3D70-2242-2CAB-5760-4F9B8F3A1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22706" r="7991" b="16172"/>
          <a:stretch/>
        </p:blipFill>
        <p:spPr bwMode="auto">
          <a:xfrm flipH="1">
            <a:off x="1755860" y="2567860"/>
            <a:ext cx="873475" cy="83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(30% OFF) DJI Tello Mini Drone: HD 5MP WiFi FPV, For Just $99.99 - IGeeKphone China Phone ...">
            <a:extLst>
              <a:ext uri="{FF2B5EF4-FFF2-40B4-BE49-F238E27FC236}">
                <a16:creationId xmlns:a16="http://schemas.microsoft.com/office/drawing/2014/main" id="{A8C15A5A-AE33-7098-ACFB-45F882697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t="19701" r="2217" b="14141"/>
          <a:stretch/>
        </p:blipFill>
        <p:spPr bwMode="auto">
          <a:xfrm flipH="1">
            <a:off x="5083701" y="1514432"/>
            <a:ext cx="725750" cy="3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C5E2F55-328F-269D-E476-C5B21BF2D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07" t="3857" r="14767" b="2240"/>
          <a:stretch/>
        </p:blipFill>
        <p:spPr>
          <a:xfrm flipH="1">
            <a:off x="3583822" y="2998242"/>
            <a:ext cx="974574" cy="94899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E5B9279-A4CC-41FC-11F9-1E64B4A06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07" t="3857" r="14767" b="2240"/>
          <a:stretch/>
        </p:blipFill>
        <p:spPr>
          <a:xfrm flipH="1">
            <a:off x="6535201" y="2757810"/>
            <a:ext cx="974574" cy="94899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90133E8-4EEC-3A99-90C7-229F671F7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07" t="3857" r="14767" b="2240"/>
          <a:stretch/>
        </p:blipFill>
        <p:spPr>
          <a:xfrm flipH="1">
            <a:off x="700275" y="2503102"/>
            <a:ext cx="974574" cy="948992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C4AE7CD-BB8E-E8E2-E5D0-434B5773E795}"/>
              </a:ext>
            </a:extLst>
          </p:cNvPr>
          <p:cNvCxnSpPr/>
          <p:nvPr/>
        </p:nvCxnSpPr>
        <p:spPr>
          <a:xfrm flipV="1">
            <a:off x="2629335" y="2419927"/>
            <a:ext cx="612629" cy="26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2C38D9F-1CD3-BCB2-0A99-E06DE9FB93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78" t="13882" r="5555" b="15618"/>
          <a:stretch/>
        </p:blipFill>
        <p:spPr>
          <a:xfrm>
            <a:off x="9615137" y="1875191"/>
            <a:ext cx="929073" cy="468033"/>
          </a:xfrm>
          <a:prstGeom prst="rect">
            <a:avLst/>
          </a:prstGeom>
        </p:spPr>
      </p:pic>
      <p:sp>
        <p:nvSpPr>
          <p:cNvPr id="93" name="Smiley Face 92">
            <a:extLst>
              <a:ext uri="{FF2B5EF4-FFF2-40B4-BE49-F238E27FC236}">
                <a16:creationId xmlns:a16="http://schemas.microsoft.com/office/drawing/2014/main" id="{A59650B6-D903-C746-4E7E-94830C69722B}"/>
              </a:ext>
            </a:extLst>
          </p:cNvPr>
          <p:cNvSpPr/>
          <p:nvPr/>
        </p:nvSpPr>
        <p:spPr>
          <a:xfrm>
            <a:off x="10816662" y="3088524"/>
            <a:ext cx="547034" cy="468033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Speech Bubble: Oval 93">
            <a:extLst>
              <a:ext uri="{FF2B5EF4-FFF2-40B4-BE49-F238E27FC236}">
                <a16:creationId xmlns:a16="http://schemas.microsoft.com/office/drawing/2014/main" id="{02E6E0FF-FCDD-FE4D-06DC-E3F42CA15729}"/>
              </a:ext>
            </a:extLst>
          </p:cNvPr>
          <p:cNvSpPr/>
          <p:nvPr/>
        </p:nvSpPr>
        <p:spPr>
          <a:xfrm>
            <a:off x="9919855" y="3088524"/>
            <a:ext cx="896807" cy="340476"/>
          </a:xfrm>
          <a:prstGeom prst="wedgeEllipseCallout">
            <a:avLst>
              <a:gd name="adj1" fmla="val 66710"/>
              <a:gd name="adj2" fmla="val 489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Don’t Do It!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C677B9-BB65-1FF0-7A68-16A01275161E}"/>
              </a:ext>
            </a:extLst>
          </p:cNvPr>
          <p:cNvCxnSpPr/>
          <p:nvPr/>
        </p:nvCxnSpPr>
        <p:spPr>
          <a:xfrm>
            <a:off x="11069805" y="3556557"/>
            <a:ext cx="0" cy="5757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1CB19F4-F84C-6440-F56A-8CAEEA08EE2C}"/>
              </a:ext>
            </a:extLst>
          </p:cNvPr>
          <p:cNvCxnSpPr>
            <a:cxnSpLocks/>
          </p:cNvCxnSpPr>
          <p:nvPr/>
        </p:nvCxnSpPr>
        <p:spPr>
          <a:xfrm flipV="1">
            <a:off x="11069805" y="3556556"/>
            <a:ext cx="253144" cy="1502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C7C83A-7EDF-555C-5B20-6EF35FCDF044}"/>
              </a:ext>
            </a:extLst>
          </p:cNvPr>
          <p:cNvCxnSpPr>
            <a:cxnSpLocks/>
          </p:cNvCxnSpPr>
          <p:nvPr/>
        </p:nvCxnSpPr>
        <p:spPr>
          <a:xfrm>
            <a:off x="11181458" y="3435894"/>
            <a:ext cx="141490" cy="1206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6832E7D-2479-8A95-9599-51AF1B6F749F}"/>
              </a:ext>
            </a:extLst>
          </p:cNvPr>
          <p:cNvCxnSpPr>
            <a:cxnSpLocks/>
          </p:cNvCxnSpPr>
          <p:nvPr/>
        </p:nvCxnSpPr>
        <p:spPr>
          <a:xfrm flipH="1" flipV="1">
            <a:off x="10857570" y="3589074"/>
            <a:ext cx="197317" cy="116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03FB7F2-77D8-17C5-96D4-D9E6861ED3C2}"/>
              </a:ext>
            </a:extLst>
          </p:cNvPr>
          <p:cNvCxnSpPr>
            <a:cxnSpLocks/>
          </p:cNvCxnSpPr>
          <p:nvPr/>
        </p:nvCxnSpPr>
        <p:spPr>
          <a:xfrm flipH="1">
            <a:off x="10857570" y="3468413"/>
            <a:ext cx="141490" cy="1206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69" y="3518576"/>
            <a:ext cx="4937211" cy="1325563"/>
          </a:xfrm>
        </p:spPr>
        <p:txBody>
          <a:bodyPr/>
          <a:lstStyle/>
          <a:p>
            <a:r>
              <a:rPr lang="en-US" err="1"/>
              <a:t>QRCode</a:t>
            </a:r>
            <a:r>
              <a:rPr lang="en-US"/>
              <a:t> Detection Drone-Side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69" y="4841830"/>
            <a:ext cx="4151027" cy="4351338"/>
          </a:xfrm>
        </p:spPr>
        <p:txBody>
          <a:bodyPr/>
          <a:lstStyle/>
          <a:p>
            <a:r>
              <a:rPr lang="en-US" sz="1800"/>
              <a:t>Drone software to detect QR Codes using OpenCV</a:t>
            </a:r>
          </a:p>
          <a:p>
            <a:r>
              <a:rPr lang="en-US" sz="1800"/>
              <a:t>Concern with Accuracy and Looking Down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Snapchat-1843150325">
            <a:hlinkClick r:id="" action="ppaction://media"/>
            <a:extLst>
              <a:ext uri="{FF2B5EF4-FFF2-40B4-BE49-F238E27FC236}">
                <a16:creationId xmlns:a16="http://schemas.microsoft.com/office/drawing/2014/main" id="{B01E4BB3-A99A-2563-C361-64F66D1EF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06239" y="1477818"/>
            <a:ext cx="1868979" cy="3902364"/>
          </a:xfrm>
          <a:prstGeom prst="rect">
            <a:avLst/>
          </a:prstGeom>
        </p:spPr>
      </p:pic>
      <p:pic>
        <p:nvPicPr>
          <p:cNvPr id="6" name="pocVideoOnGCS1">
            <a:hlinkClick r:id="" action="ppaction://media"/>
            <a:extLst>
              <a:ext uri="{FF2B5EF4-FFF2-40B4-BE49-F238E27FC236}">
                <a16:creationId xmlns:a16="http://schemas.microsoft.com/office/drawing/2014/main" id="{A34E4B61-DAD2-21D8-3026-9EC3B40C8B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flipH="1">
            <a:off x="6963146" y="1477818"/>
            <a:ext cx="1868979" cy="39023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FE942D2-4A42-9881-7A6B-EA7CFB394FF1}"/>
              </a:ext>
            </a:extLst>
          </p:cNvPr>
          <p:cNvSpPr txBox="1">
            <a:spLocks/>
          </p:cNvSpPr>
          <p:nvPr/>
        </p:nvSpPr>
        <p:spPr>
          <a:xfrm>
            <a:off x="580569" y="406546"/>
            <a:ext cx="4937211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Drone Video on Ground Control Software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0EDBA6-5E7B-832E-6856-586DB05C49E7}"/>
              </a:ext>
            </a:extLst>
          </p:cNvPr>
          <p:cNvSpPr txBox="1">
            <a:spLocks/>
          </p:cNvSpPr>
          <p:nvPr/>
        </p:nvSpPr>
        <p:spPr>
          <a:xfrm>
            <a:off x="580569" y="1916112"/>
            <a:ext cx="415102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Getting Video From Drone on Ground Control Software </a:t>
            </a:r>
          </a:p>
          <a:p>
            <a:r>
              <a:rPr lang="en-US" sz="1800"/>
              <a:t>Python </a:t>
            </a:r>
            <a:r>
              <a:rPr lang="en-US" sz="1800" err="1"/>
              <a:t>Wifi</a:t>
            </a:r>
            <a:r>
              <a:rPr lang="en-US" sz="1800"/>
              <a:t> Sockets and OpenCV and H264 Decoder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7B5CA-3E57-2E74-10BD-6A2F6088B4EA}"/>
              </a:ext>
            </a:extLst>
          </p:cNvPr>
          <p:cNvSpPr/>
          <p:nvPr/>
        </p:nvSpPr>
        <p:spPr>
          <a:xfrm>
            <a:off x="314036" y="6105236"/>
            <a:ext cx="1745673" cy="67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69" y="4380868"/>
            <a:ext cx="4151027" cy="4351338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800" b="1" u="sng">
                <a:cs typeface="Calibri"/>
              </a:rPr>
              <a:t>Future Components?</a:t>
            </a:r>
            <a:endParaRPr lang="en-US" sz="1800">
              <a:cs typeface="Calibri"/>
            </a:endParaRPr>
          </a:p>
          <a:p>
            <a:r>
              <a:rPr lang="en-US" sz="1800">
                <a:cs typeface="Calibri"/>
              </a:rPr>
              <a:t>Servo Motor </a:t>
            </a:r>
            <a:endParaRPr lang="en-US" sz="1800" b="1" u="sng">
              <a:cs typeface="Calibri"/>
            </a:endParaRPr>
          </a:p>
          <a:p>
            <a:r>
              <a:rPr lang="en-US" sz="1800">
                <a:cs typeface="Calibri"/>
              </a:rPr>
              <a:t>Distance Sensors</a:t>
            </a:r>
          </a:p>
          <a:p>
            <a:r>
              <a:rPr lang="en-US" sz="1800">
                <a:cs typeface="Calibri"/>
              </a:rPr>
              <a:t>Transceiver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E942D2-4A42-9881-7A6B-EA7CFB394FF1}"/>
              </a:ext>
            </a:extLst>
          </p:cNvPr>
          <p:cNvSpPr txBox="1">
            <a:spLocks/>
          </p:cNvSpPr>
          <p:nvPr/>
        </p:nvSpPr>
        <p:spPr>
          <a:xfrm>
            <a:off x="580569" y="406546"/>
            <a:ext cx="4937211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GRound</a:t>
            </a:r>
            <a:r>
              <a:rPr lang="en-US"/>
              <a:t> Robot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0EDBA6-5E7B-832E-6856-586DB05C49E7}"/>
              </a:ext>
            </a:extLst>
          </p:cNvPr>
          <p:cNvSpPr txBox="1">
            <a:spLocks/>
          </p:cNvSpPr>
          <p:nvPr/>
        </p:nvSpPr>
        <p:spPr>
          <a:xfrm>
            <a:off x="580569" y="1455149"/>
            <a:ext cx="5750286" cy="43513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u="sng">
                <a:cs typeface="Calibri"/>
              </a:rPr>
              <a:t>Components</a:t>
            </a:r>
            <a:endParaRPr lang="en-US" sz="1800" u="sng">
              <a:cs typeface="Calibri"/>
            </a:endParaRPr>
          </a:p>
          <a:p>
            <a:r>
              <a:rPr lang="en-US" sz="1800">
                <a:cs typeface="Calibri"/>
              </a:rPr>
              <a:t>9.6 Volt Battery (2000 </a:t>
            </a:r>
            <a:r>
              <a:rPr lang="en-US" sz="1800" err="1">
                <a:cs typeface="Calibri"/>
              </a:rPr>
              <a:t>maH</a:t>
            </a:r>
            <a:r>
              <a:rPr lang="en-US" sz="1800">
                <a:cs typeface="Calibri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H-Bridge</a:t>
            </a:r>
          </a:p>
          <a:p>
            <a:r>
              <a:rPr lang="en-US" sz="1800">
                <a:cs typeface="Calibri"/>
              </a:rPr>
              <a:t>Buck Converter (5V-3A)</a:t>
            </a:r>
          </a:p>
          <a:p>
            <a:r>
              <a:rPr lang="en-US" sz="1800">
                <a:cs typeface="Calibri"/>
              </a:rPr>
              <a:t>Jetson Nano </a:t>
            </a:r>
          </a:p>
          <a:p>
            <a:pPr marL="0" indent="0">
              <a:buNone/>
            </a:pPr>
            <a:r>
              <a:rPr lang="en-US" sz="1800">
                <a:cs typeface="Calibri"/>
              </a:rPr>
              <a:t>-Linux, supports OpenCV , 40 pin headers, parallel processing</a:t>
            </a:r>
            <a:endParaRPr lang="en-US"/>
          </a:p>
          <a:p>
            <a:r>
              <a:rPr lang="en-US" sz="1800">
                <a:cs typeface="Calibri"/>
              </a:rPr>
              <a:t>Raspberry Pi Camera (</a:t>
            </a:r>
            <a:r>
              <a:rPr lang="en-US" sz="1800">
                <a:ea typeface="+mn-lt"/>
                <a:cs typeface="+mn-lt"/>
              </a:rPr>
              <a:t>Photo Resolution: 3280 x 2464 pixel : Video Resolution: 1080p30)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7B5CA-3E57-2E74-10BD-6A2F6088B4EA}"/>
              </a:ext>
            </a:extLst>
          </p:cNvPr>
          <p:cNvSpPr/>
          <p:nvPr/>
        </p:nvSpPr>
        <p:spPr>
          <a:xfrm>
            <a:off x="314036" y="6105236"/>
            <a:ext cx="1745673" cy="67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BB95CF71-D22C-79E2-40E6-59DE6E60F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22706" r="7991" b="16172"/>
          <a:stretch/>
        </p:blipFill>
        <p:spPr bwMode="auto">
          <a:xfrm flipH="1">
            <a:off x="6682508" y="1253045"/>
            <a:ext cx="4532956" cy="43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023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981D-66D2-03C2-4828-9A35B9BC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Ground Robot control</a:t>
            </a:r>
            <a:br>
              <a:rPr lang="en-IN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43169-BE1A-3716-1A52-1E114405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39343-E619-9E37-DE2C-0A715BE0A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8" y="1162023"/>
            <a:ext cx="1891924" cy="17993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3A7F1E-B629-2B60-A1D9-AF86A23581F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51102" y="2061679"/>
            <a:ext cx="2051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94B162-CE38-587D-3CDB-79F7D96D2837}"/>
              </a:ext>
            </a:extLst>
          </p:cNvPr>
          <p:cNvSpPr txBox="1"/>
          <p:nvPr/>
        </p:nvSpPr>
        <p:spPr>
          <a:xfrm>
            <a:off x="2774950" y="1714500"/>
            <a:ext cx="205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Object Detection</a:t>
            </a:r>
          </a:p>
          <a:p>
            <a:r>
              <a:rPr lang="en-IN"/>
              <a:t>Object Tracking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A08ACB-331A-ACD7-FF94-E47C234B3EA9}"/>
              </a:ext>
            </a:extLst>
          </p:cNvPr>
          <p:cNvSpPr/>
          <p:nvPr/>
        </p:nvSpPr>
        <p:spPr>
          <a:xfrm>
            <a:off x="2774950" y="1606550"/>
            <a:ext cx="1768076" cy="92033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7EA63-36CB-64FE-71E6-4B7581139AD7}"/>
              </a:ext>
            </a:extLst>
          </p:cNvPr>
          <p:cNvSpPr txBox="1"/>
          <p:nvPr/>
        </p:nvSpPr>
        <p:spPr>
          <a:xfrm>
            <a:off x="2854513" y="1280117"/>
            <a:ext cx="176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Using OpenCV</a:t>
            </a:r>
            <a:endParaRPr lang="en-US"/>
          </a:p>
        </p:txBody>
      </p:sp>
      <p:pic>
        <p:nvPicPr>
          <p:cNvPr id="13" name="Graphic 12" descr="Quadcopter with solid fill">
            <a:extLst>
              <a:ext uri="{FF2B5EF4-FFF2-40B4-BE49-F238E27FC236}">
                <a16:creationId xmlns:a16="http://schemas.microsoft.com/office/drawing/2014/main" id="{73FAECFF-7AA9-BF2B-4DEE-8D5C07793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6036" y="1580465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FCF2F-BEB2-D12D-CD33-64C860EEF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657" y="1981843"/>
            <a:ext cx="2133785" cy="164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A05B5A-3622-BC04-EAC1-A83D67A5138F}"/>
              </a:ext>
            </a:extLst>
          </p:cNvPr>
          <p:cNvSpPr txBox="1"/>
          <p:nvPr/>
        </p:nvSpPr>
        <p:spPr>
          <a:xfrm>
            <a:off x="5896376" y="1187784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Leads the Ground Robot to Box underneath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A7678E-4EDE-5B98-D298-5C74C9264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650" y="1232650"/>
            <a:ext cx="1700573" cy="16580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B4B341-6A84-B0F2-363B-3676AD7E7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80035" y="3593000"/>
            <a:ext cx="1437801" cy="1646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51EE5-0F5E-CD08-DF4F-EDBC838864E9}"/>
              </a:ext>
            </a:extLst>
          </p:cNvPr>
          <p:cNvSpPr txBox="1"/>
          <p:nvPr/>
        </p:nvSpPr>
        <p:spPr>
          <a:xfrm>
            <a:off x="9258300" y="3132864"/>
            <a:ext cx="1771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Finds Entry and Exit Point Using IR Sensors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EAD172-E865-1F70-3B68-99E1977D99D5}"/>
              </a:ext>
            </a:extLst>
          </p:cNvPr>
          <p:cNvSpPr/>
          <p:nvPr/>
        </p:nvSpPr>
        <p:spPr>
          <a:xfrm>
            <a:off x="8248650" y="4394204"/>
            <a:ext cx="1771650" cy="1308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4378A-537E-4377-AF49-6D4578C77ACC}"/>
              </a:ext>
            </a:extLst>
          </p:cNvPr>
          <p:cNvSpPr txBox="1"/>
          <p:nvPr/>
        </p:nvSpPr>
        <p:spPr>
          <a:xfrm>
            <a:off x="8248650" y="4725086"/>
            <a:ext cx="177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Process Repeats Till The Last Box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BAF222-F65C-6DCA-E827-B9887AA15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524500" y="4965948"/>
            <a:ext cx="2492702" cy="1646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8A7FBC-B793-8640-237C-E30F3EE2CF11}"/>
              </a:ext>
            </a:extLst>
          </p:cNvPr>
          <p:cNvSpPr txBox="1"/>
          <p:nvPr/>
        </p:nvSpPr>
        <p:spPr>
          <a:xfrm>
            <a:off x="5746657" y="4155867"/>
            <a:ext cx="2270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The Robot Transmits</a:t>
            </a:r>
          </a:p>
          <a:p>
            <a:r>
              <a:rPr lang="en-IN"/>
              <a:t>“DONE” Command to the Drone.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B9D274-AA67-E645-6D8D-44B35D7294C1}"/>
              </a:ext>
            </a:extLst>
          </p:cNvPr>
          <p:cNvSpPr/>
          <p:nvPr/>
        </p:nvSpPr>
        <p:spPr>
          <a:xfrm>
            <a:off x="3637125" y="4394204"/>
            <a:ext cx="1771650" cy="1308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B09716-F897-A2B3-BD69-D0D8D6E2AFA5}"/>
              </a:ext>
            </a:extLst>
          </p:cNvPr>
          <p:cNvSpPr txBox="1"/>
          <p:nvPr/>
        </p:nvSpPr>
        <p:spPr>
          <a:xfrm>
            <a:off x="3658988" y="4552950"/>
            <a:ext cx="1749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The Drone Lands Back on the Ground Robot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66B8C-5745-37A4-E259-10D99B7F9D6D}"/>
              </a:ext>
            </a:extLst>
          </p:cNvPr>
          <p:cNvSpPr/>
          <p:nvPr/>
        </p:nvSpPr>
        <p:spPr>
          <a:xfrm>
            <a:off x="314036" y="6105236"/>
            <a:ext cx="1745673" cy="67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8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Gantt Chart</a:t>
            </a:r>
            <a:br>
              <a:rPr lang="en-IN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1" name="Picture 40" descr="Timeline&#10;&#10;Description automatically generated">
            <a:extLst>
              <a:ext uri="{FF2B5EF4-FFF2-40B4-BE49-F238E27FC236}">
                <a16:creationId xmlns:a16="http://schemas.microsoft.com/office/drawing/2014/main" id="{C713A4BD-7074-04F7-C733-906F984F7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8586"/>
            <a:ext cx="12192000" cy="44150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A9F251-D292-3E08-63B4-ECA23F1560AA}"/>
              </a:ext>
            </a:extLst>
          </p:cNvPr>
          <p:cNvSpPr/>
          <p:nvPr/>
        </p:nvSpPr>
        <p:spPr>
          <a:xfrm>
            <a:off x="314036" y="6105236"/>
            <a:ext cx="1745673" cy="67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82" y="152547"/>
            <a:ext cx="11150600" cy="920336"/>
          </a:xfrm>
        </p:spPr>
        <p:txBody>
          <a:bodyPr/>
          <a:lstStyle/>
          <a:p>
            <a:r>
              <a:rPr lang="en-IN"/>
              <a:t>Budget </a:t>
            </a:r>
            <a:r>
              <a:rPr lang="en-IN" err="1"/>
              <a:t>CHart</a:t>
            </a:r>
            <a:br>
              <a:rPr lang="en-IN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A9F251-D292-3E08-63B4-ECA23F1560AA}"/>
              </a:ext>
            </a:extLst>
          </p:cNvPr>
          <p:cNvSpPr/>
          <p:nvPr/>
        </p:nvSpPr>
        <p:spPr>
          <a:xfrm>
            <a:off x="314036" y="6105236"/>
            <a:ext cx="1745673" cy="67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850AD6FD-B2AF-9E57-D848-488F8054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918" y="709655"/>
            <a:ext cx="7503348" cy="60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55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Application>Microsoft Office PowerPoint</Application>
  <PresentationFormat>Widescreen</PresentationFormat>
  <Slides>11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Project Ascension</vt:lpstr>
      <vt:lpstr>Project Description</vt:lpstr>
      <vt:lpstr>Software FlowChart</vt:lpstr>
      <vt:lpstr>QRCode Detection Drone-Side</vt:lpstr>
      <vt:lpstr>PowerPoint Presentation</vt:lpstr>
      <vt:lpstr>Ground Robot control </vt:lpstr>
      <vt:lpstr>Gantt Chart </vt:lpstr>
      <vt:lpstr>Budget CHart </vt:lpstr>
      <vt:lpstr>Credits</vt:lpstr>
      <vt:lpstr>Thank you?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Gillet, Steve</dc:creator>
  <cp:revision>3</cp:revision>
  <dcterms:created xsi:type="dcterms:W3CDTF">2023-01-30T01:23:43Z</dcterms:created>
  <dcterms:modified xsi:type="dcterms:W3CDTF">2023-01-30T19:53:25Z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